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2" r:id="rId5"/>
    <p:sldId id="259" r:id="rId6"/>
    <p:sldId id="261" r:id="rId7"/>
    <p:sldId id="263" r:id="rId8"/>
    <p:sldId id="267" r:id="rId9"/>
    <p:sldId id="265" r:id="rId10"/>
    <p:sldId id="274" r:id="rId11"/>
    <p:sldId id="268" r:id="rId12"/>
    <p:sldId id="266" r:id="rId13"/>
    <p:sldId id="269" r:id="rId14"/>
    <p:sldId id="276" r:id="rId15"/>
    <p:sldId id="278" r:id="rId16"/>
    <p:sldId id="279" r:id="rId17"/>
    <p:sldId id="272" r:id="rId18"/>
    <p:sldId id="271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9683EDA-D129-4C4F-BF74-C39299C56EE0}" type="datetimeFigureOut">
              <a:rPr lang="pt-PT" smtClean="0"/>
              <a:pPr/>
              <a:t>23-02-2010</a:t>
            </a:fld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DF13EE-DD43-4DB2-AB6C-BD52D39AFD2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aula%20Rijo\Documents\Meus%20arquivos%20recebidos\10%20Porto%20Sentido.wma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adedoporto.pcp.pt/?p=448" TargetMode="External"/><Relationship Id="rId2" Type="http://schemas.openxmlformats.org/officeDocument/2006/relationships/hyperlink" Target="http://www.jf-ramalde.pt/aspx/paginas.aspx?id=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f-ramalde.pt/videoramald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/index.php?title=Quinta_da_Prelada&amp;action=edit&amp;redlink=1" TargetMode="External"/><Relationship Id="rId3" Type="http://schemas.openxmlformats.org/officeDocument/2006/relationships/hyperlink" Target="http://pt.wikipedia.org/wiki/Porto" TargetMode="External"/><Relationship Id="rId7" Type="http://schemas.openxmlformats.org/officeDocument/2006/relationships/hyperlink" Target="http://pt.wikipedia.org/w/index.php?title=Museu_Nacional_de_Literatura&amp;action=edit&amp;redlink=1" TargetMode="External"/><Relationship Id="rId2" Type="http://schemas.openxmlformats.org/officeDocument/2006/relationships/hyperlink" Target="http://pt.wikipedia.org/wiki/Lista_de_munic%C3%ADpios_portugues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/index.php?title=Casa_de_Ramalde&amp;action=edit&amp;redlink=1" TargetMode="External"/><Relationship Id="rId5" Type="http://schemas.openxmlformats.org/officeDocument/2006/relationships/hyperlink" Target="http://pt.wikipedia.org/w/index.php?title=Capela_(Quinta_do_Viso)&amp;action=edit&amp;redlink=1" TargetMode="External"/><Relationship Id="rId4" Type="http://schemas.openxmlformats.org/officeDocument/2006/relationships/hyperlink" Target="http://pt.wikipedia.org/w/index.php?title=Casa_da_Prelada&amp;action=edit&amp;redlink=1" TargetMode="External"/><Relationship Id="rId9" Type="http://schemas.openxmlformats.org/officeDocument/2006/relationships/hyperlink" Target="http://pt.wikipedia.org/wiki/Col%C3%A9gio_dos_Marist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 rot="1142969">
            <a:off x="0" y="1571625"/>
            <a:ext cx="9144000" cy="2286000"/>
          </a:xfrm>
        </p:spPr>
        <p:txBody>
          <a:bodyPr/>
          <a:lstStyle/>
          <a:p>
            <a:r>
              <a:rPr lang="pt-PT" sz="6000" dirty="0" smtClean="0"/>
              <a:t/>
            </a:r>
            <a:br>
              <a:rPr lang="pt-PT" sz="6000" dirty="0" smtClean="0"/>
            </a:br>
            <a:r>
              <a:rPr lang="pt-PT" sz="6000" dirty="0" smtClean="0"/>
              <a:t>Actividade Integradora</a:t>
            </a:r>
            <a:endParaRPr lang="pt-PT" sz="6000" dirty="0"/>
          </a:p>
        </p:txBody>
      </p:sp>
      <p:pic>
        <p:nvPicPr>
          <p:cNvPr id="4" name="10 Porto Sentido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6858016" y="15716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ctual rama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571611"/>
            <a:ext cx="3960813" cy="38576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 descr="actual ramald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3905249" cy="385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ângulo 6"/>
          <p:cNvSpPr/>
          <p:nvPr/>
        </p:nvSpPr>
        <p:spPr>
          <a:xfrm rot="10800000" flipV="1">
            <a:off x="1142976" y="5808662"/>
            <a:ext cx="578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 smtClean="0"/>
          </a:p>
          <a:p>
            <a:r>
              <a:rPr lang="pt-PT" b="1" dirty="0" smtClean="0"/>
              <a:t> (construído    Fernando Távora</a:t>
            </a:r>
            <a:r>
              <a:rPr lang="pt-PT" dirty="0" smtClean="0"/>
              <a:t> )</a:t>
            </a:r>
            <a:endParaRPr lang="pt-PT" dirty="0"/>
          </a:p>
        </p:txBody>
      </p:sp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285750" y="357166"/>
            <a:ext cx="8858250" cy="1069975"/>
          </a:xfrm>
        </p:spPr>
        <p:txBody>
          <a:bodyPr/>
          <a:lstStyle/>
          <a:p>
            <a:pPr algn="ctr"/>
            <a:r>
              <a:rPr lang="pt-PT" dirty="0" smtClean="0"/>
              <a:t>ACTUAL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188" y="785794"/>
            <a:ext cx="8072464" cy="641369"/>
          </a:xfrm>
        </p:spPr>
        <p:txBody>
          <a:bodyPr>
            <a:normAutofit fontScale="90000"/>
          </a:bodyPr>
          <a:lstStyle/>
          <a:p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3600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sz="4800" dirty="0" smtClean="0"/>
              <a:t>ACELERAÇÃO DO  URBANIMO  NA    ACTUALIDADE</a:t>
            </a:r>
            <a:endParaRPr lang="pt-PT" dirty="0"/>
          </a:p>
        </p:txBody>
      </p:sp>
      <p:pic>
        <p:nvPicPr>
          <p:cNvPr id="3" name="Imagem 2" descr="pm06ramald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5429288" cy="3786214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</p:pic>
      <p:sp>
        <p:nvSpPr>
          <p:cNvPr id="5" name="Rectângulo 4"/>
          <p:cNvSpPr/>
          <p:nvPr/>
        </p:nvSpPr>
        <p:spPr>
          <a:xfrm rot="10800000" flipV="1">
            <a:off x="714348" y="5517846"/>
            <a:ext cx="614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dirty="0" smtClean="0"/>
              <a:t>Com a entrada em funcionamento do Metro do Porto, foi encerrada a passagem de nível de Ramalde do Meio.</a:t>
            </a:r>
          </a:p>
          <a:p>
            <a:r>
              <a:rPr lang="pt-PT" dirty="0" smtClean="0"/>
              <a:t>  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mald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851972"/>
            <a:ext cx="3643338" cy="3505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 descr="ruapinman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3810000" cy="3500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ângulo 7"/>
          <p:cNvSpPr/>
          <p:nvPr/>
        </p:nvSpPr>
        <p:spPr>
          <a:xfrm>
            <a:off x="5286380" y="5857892"/>
            <a:ext cx="321471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 smtClean="0"/>
              <a:t>Passagem de nível de Ramalde do Meio</a:t>
            </a:r>
          </a:p>
          <a:p>
            <a:r>
              <a:rPr lang="pt-PT" sz="1400" dirty="0" smtClean="0"/>
              <a:t>  </a:t>
            </a:r>
            <a:endParaRPr lang="pt-PT" sz="1400" dirty="0"/>
          </a:p>
        </p:txBody>
      </p:sp>
      <p:sp>
        <p:nvSpPr>
          <p:cNvPr id="9" name="Rectângulo 8"/>
          <p:cNvSpPr/>
          <p:nvPr/>
        </p:nvSpPr>
        <p:spPr>
          <a:xfrm>
            <a:off x="428596" y="5643578"/>
            <a:ext cx="300039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 Dividiu (Em duas partas)</a:t>
            </a:r>
          </a:p>
          <a:p>
            <a:pPr algn="ctr"/>
            <a:r>
              <a:rPr lang="pt-PT" dirty="0" smtClean="0"/>
              <a:t>Pinheiro Manso</a:t>
            </a:r>
            <a:endParaRPr lang="pt-PT" dirty="0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15438" cy="1427163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Desvantagens Causados pelo aparecimento do Metro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28596" y="785794"/>
            <a:ext cx="6429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  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142844" y="928670"/>
            <a:ext cx="6715156" cy="497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r>
              <a:rPr lang="pt-PT" sz="2000" dirty="0" smtClean="0"/>
              <a:t>Criaram o túnel de ligação  </a:t>
            </a:r>
          </a:p>
          <a:p>
            <a:pPr>
              <a:buFont typeface="Wingdings" pitchFamily="2" charset="2"/>
              <a:buChar char="v"/>
            </a:pPr>
            <a:r>
              <a:rPr lang="pt-PT" dirty="0" smtClean="0"/>
              <a:t>O acesso tem que ser pela rua das cruzes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>
              <a:buFont typeface="Wingdings" pitchFamily="2" charset="2"/>
              <a:buChar char="v"/>
            </a:pPr>
            <a:endParaRPr lang="pt-PT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7188" y="1"/>
            <a:ext cx="8786812" cy="1285859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</a:t>
            </a:r>
            <a:r>
              <a:rPr lang="pt-PT" sz="4000" dirty="0" smtClean="0"/>
              <a:t>Soluções que tentaram resolver o  problema</a:t>
            </a:r>
            <a:endParaRPr lang="pt-PT" sz="4000" dirty="0"/>
          </a:p>
        </p:txBody>
      </p:sp>
      <p:pic>
        <p:nvPicPr>
          <p:cNvPr id="7" name="Imagem 6" descr="cruz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8143932" cy="459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28688" y="428625"/>
            <a:ext cx="8215312" cy="84455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minha intervenção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" name="Imagem 4" descr="Rua-das-Escolas-Ger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810000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ângulo 5"/>
          <p:cNvSpPr/>
          <p:nvPr/>
        </p:nvSpPr>
        <p:spPr>
          <a:xfrm>
            <a:off x="357158" y="5000636"/>
            <a:ext cx="357190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Construía  passeios  para  peões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5786" y="214290"/>
            <a:ext cx="164307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INTERVIR</a:t>
            </a:r>
            <a:endParaRPr lang="pt-PT" dirty="0"/>
          </a:p>
        </p:txBody>
      </p:sp>
      <p:pic>
        <p:nvPicPr>
          <p:cNvPr id="8" name="Imagem 7" descr="mapa_rama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4077864" cy="4071966"/>
          </a:xfrm>
          <a:prstGeom prst="rect">
            <a:avLst/>
          </a:prstGeom>
          <a:solidFill>
            <a:schemeClr val="bg2"/>
          </a:solidFill>
          <a:ln w="76200" cmpd="thinThick">
            <a:solidFill>
              <a:schemeClr val="bg1"/>
            </a:solidFill>
            <a:prstDash val="solid"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Rectângulo 9"/>
          <p:cNvSpPr/>
          <p:nvPr/>
        </p:nvSpPr>
        <p:spPr>
          <a:xfrm>
            <a:off x="4929190" y="5429264"/>
            <a:ext cx="30718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Construía  parques subterrâneos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4643446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     Recuperação de laços  afectivos  </a:t>
            </a:r>
          </a:p>
          <a:p>
            <a:endParaRPr lang="pt-PT" dirty="0" smtClean="0"/>
          </a:p>
        </p:txBody>
      </p:sp>
      <p:pic>
        <p:nvPicPr>
          <p:cNvPr id="3" name="Imagem 2" descr="travessia segunda circ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143404" cy="442915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ângulo 3"/>
          <p:cNvSpPr/>
          <p:nvPr/>
        </p:nvSpPr>
        <p:spPr>
          <a:xfrm>
            <a:off x="500034" y="5143512"/>
            <a:ext cx="292895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Construção   de passagens  aéreas</a:t>
            </a:r>
            <a:endParaRPr lang="pt-PT" dirty="0"/>
          </a:p>
        </p:txBody>
      </p:sp>
      <p:pic>
        <p:nvPicPr>
          <p:cNvPr id="9" name="Imagem 8" descr="DSC0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868" y="642918"/>
            <a:ext cx="3797536" cy="428628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ângulo 9"/>
          <p:cNvSpPr/>
          <p:nvPr/>
        </p:nvSpPr>
        <p:spPr>
          <a:xfrm>
            <a:off x="4929190" y="5357826"/>
            <a:ext cx="385765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Colocava  contentores   em varias   ruas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28688"/>
          </a:xfrm>
        </p:spPr>
        <p:txBody>
          <a:bodyPr>
            <a:normAutofit/>
          </a:bodyPr>
          <a:lstStyle/>
          <a:p>
            <a:r>
              <a:rPr lang="pt-PT" dirty="0" smtClean="0"/>
              <a:t> Para Visitarem  Ramalde </a:t>
            </a:r>
            <a:endParaRPr lang="pt-PT" dirty="0"/>
          </a:p>
        </p:txBody>
      </p:sp>
      <p:pic>
        <p:nvPicPr>
          <p:cNvPr id="4" name="Imagem 3" descr="ROSA_DOS_VEN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3357586" cy="35719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sp>
        <p:nvSpPr>
          <p:cNvPr id="9" name="Seta para a direita 8"/>
          <p:cNvSpPr/>
          <p:nvPr/>
        </p:nvSpPr>
        <p:spPr>
          <a:xfrm>
            <a:off x="6357950" y="3714752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 rot="5400000">
            <a:off x="2329420" y="367131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baixo 10"/>
          <p:cNvSpPr/>
          <p:nvPr/>
        </p:nvSpPr>
        <p:spPr>
          <a:xfrm>
            <a:off x="4357686" y="557214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0800000">
            <a:off x="4429124" y="1428736"/>
            <a:ext cx="48463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214282" y="5929330"/>
            <a:ext cx="871543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Partida: Faro  seguir IC24;EO1-IP1;A13; IC10;N114;E01-IP1;IC23 em direcção Porto Ramalde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500034" y="928670"/>
            <a:ext cx="82153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Partida: Valença  seguir N101;E01-A3-IP1;IC23 em direcção Porto Ramalde</a:t>
            </a:r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7072330" y="1500174"/>
            <a:ext cx="1714512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Partida: castelo Branco seguir N3;E802-IP2;E80-A25-IP5;E01-IP1;IC23  em direcção Porto Ramalde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214282" y="2285992"/>
            <a:ext cx="221457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285720" y="2071678"/>
            <a:ext cx="2143140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Partida:</a:t>
            </a:r>
          </a:p>
          <a:p>
            <a:pPr algn="ctr"/>
            <a:r>
              <a:rPr lang="pt-PT" dirty="0" smtClean="0"/>
              <a:t>Caldas da Rainha seguir A8;A17-IC1;A25-IP5;E01-IP1;IC23 em direcção Porto Ramalde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605792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Trabalho elaborado por: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     </a:t>
            </a:r>
            <a:br>
              <a:rPr lang="pt-PT" dirty="0" smtClean="0"/>
            </a:br>
            <a:r>
              <a:rPr lang="pt-PT" dirty="0" smtClean="0"/>
              <a:t>          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Paula Rijo </a:t>
            </a:r>
            <a:br>
              <a:rPr lang="pt-PT" dirty="0" smtClean="0"/>
            </a:br>
            <a:endParaRPr lang="pt-PT" sz="2800" dirty="0"/>
          </a:p>
        </p:txBody>
      </p:sp>
      <p:pic>
        <p:nvPicPr>
          <p:cNvPr id="3" name="Imagem 2" descr="23712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3786214" cy="35719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sp>
        <p:nvSpPr>
          <p:cNvPr id="4" name="Rectângulo 3"/>
          <p:cNvSpPr/>
          <p:nvPr/>
        </p:nvSpPr>
        <p:spPr>
          <a:xfrm>
            <a:off x="571472" y="5715016"/>
            <a:ext cx="207170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Falatório /Porto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28596" y="1071546"/>
            <a:ext cx="6429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BIBLIOGRAFIA</a:t>
            </a:r>
          </a:p>
          <a:p>
            <a:r>
              <a:rPr lang="nn-NO" dirty="0" smtClean="0"/>
              <a:t>     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 </a:t>
            </a:r>
          </a:p>
          <a:p>
            <a:r>
              <a:rPr lang="nn-NO" dirty="0" smtClean="0"/>
              <a:t> </a:t>
            </a:r>
          </a:p>
          <a:p>
            <a:endParaRPr lang="nn-NO" sz="1200" dirty="0" smtClean="0">
              <a:hlinkClick r:id="rId2"/>
            </a:endParaRPr>
          </a:p>
          <a:p>
            <a:endParaRPr lang="nn-NO" sz="1200" dirty="0" smtClean="0">
              <a:hlinkClick r:id="rId2"/>
            </a:endParaRPr>
          </a:p>
          <a:p>
            <a:endParaRPr lang="nn-NO" sz="1200" dirty="0" smtClean="0">
              <a:hlinkClick r:id="rId2"/>
            </a:endParaRPr>
          </a:p>
          <a:p>
            <a:r>
              <a:rPr lang="nn-NO" sz="1200" dirty="0" smtClean="0">
                <a:hlinkClick r:id="rId2"/>
              </a:rPr>
              <a:t>http://www.jf-ramalde.pt/aspx/paginas.aspx?id=9</a:t>
            </a:r>
            <a:endParaRPr lang="nn-NO" sz="1200" dirty="0" smtClean="0"/>
          </a:p>
          <a:p>
            <a:r>
              <a:rPr lang="nn-NO" sz="1200" dirty="0" smtClean="0">
                <a:hlinkClick r:id="rId3"/>
              </a:rPr>
              <a:t>http://www.cidadedoporto.pcp.pt/?p=448</a:t>
            </a:r>
            <a:endParaRPr lang="nn-NO" sz="1200" dirty="0" smtClean="0"/>
          </a:p>
          <a:p>
            <a:r>
              <a:rPr lang="nn-NO" sz="1200" dirty="0" smtClean="0">
                <a:hlinkClick r:id="rId4"/>
              </a:rPr>
              <a:t>http://jf-ramalde.pt/videoramalde.html</a:t>
            </a:r>
            <a:endParaRPr lang="nn-NO" sz="1200" dirty="0" smtClean="0"/>
          </a:p>
          <a:p>
            <a:endParaRPr lang="nn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pt-PT" dirty="0" smtClean="0">
                <a:latin typeface="+mn-lt"/>
              </a:rPr>
              <a:t>Freguesia de Ramalde</a:t>
            </a:r>
            <a:endParaRPr lang="pt-PT" dirty="0">
              <a:latin typeface="+mn-lt"/>
            </a:endParaRPr>
          </a:p>
        </p:txBody>
      </p:sp>
      <p:pic>
        <p:nvPicPr>
          <p:cNvPr id="4" name="Imagem 3" descr="Ramalde-Por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71678"/>
            <a:ext cx="3506617" cy="412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28596" y="0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 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Ramalde </a:t>
            </a:r>
            <a:r>
              <a:rPr lang="pt-PT" dirty="0"/>
              <a:t>é uma </a:t>
            </a:r>
            <a:r>
              <a:rPr lang="pt-PT" dirty="0" smtClean="0"/>
              <a:t>freguesia do </a:t>
            </a:r>
            <a:r>
              <a:rPr lang="pt-PT" dirty="0">
                <a:hlinkClick r:id="rId2"/>
              </a:rPr>
              <a:t>concelho</a:t>
            </a:r>
            <a:r>
              <a:rPr lang="pt-PT" dirty="0"/>
              <a:t> do </a:t>
            </a:r>
            <a:r>
              <a:rPr lang="pt-PT" dirty="0">
                <a:hlinkClick r:id="rId3"/>
              </a:rPr>
              <a:t>Porto</a:t>
            </a:r>
            <a:r>
              <a:rPr lang="pt-PT" dirty="0"/>
              <a:t>,</a:t>
            </a:r>
            <a:endParaRPr lang="pt-PT" dirty="0" smtClean="0"/>
          </a:p>
          <a:p>
            <a:r>
              <a:rPr lang="pt-PT" dirty="0"/>
              <a:t> com </a:t>
            </a:r>
            <a:r>
              <a:rPr lang="pt-PT" sz="2400" dirty="0"/>
              <a:t>5,68 km² </a:t>
            </a:r>
            <a:r>
              <a:rPr lang="pt-PT" dirty="0"/>
              <a:t>de área e </a:t>
            </a:r>
            <a:r>
              <a:rPr lang="pt-PT" sz="2400" dirty="0"/>
              <a:t>37 647 </a:t>
            </a:r>
            <a:r>
              <a:rPr lang="pt-PT" dirty="0"/>
              <a:t>habitantes </a:t>
            </a:r>
            <a:r>
              <a:rPr lang="pt-PT" dirty="0" smtClean="0"/>
              <a:t> 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/>
              <a:t> 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28596" y="2143116"/>
            <a:ext cx="6929486" cy="42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endParaRPr lang="pt-PT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pt-PT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PATRIMÓNIO:</a:t>
            </a:r>
          </a:p>
          <a:p>
            <a:r>
              <a:rPr lang="pt-PT" dirty="0"/>
              <a:t> </a:t>
            </a:r>
            <a:endParaRPr lang="pt-PT" dirty="0" smtClean="0"/>
          </a:p>
          <a:p>
            <a:r>
              <a:rPr lang="pt-PT" b="1" dirty="0"/>
              <a:t> </a:t>
            </a:r>
            <a:r>
              <a:rPr lang="pt-PT" b="1" dirty="0">
                <a:hlinkClick r:id="rId4"/>
              </a:rPr>
              <a:t>Casa da Prelada</a:t>
            </a:r>
            <a:r>
              <a:rPr lang="pt-PT" b="1" dirty="0"/>
              <a:t> (incluindo mata e jardim) </a:t>
            </a:r>
            <a:endParaRPr lang="pt-PT" dirty="0" smtClean="0"/>
          </a:p>
          <a:p>
            <a:r>
              <a:rPr lang="pt-PT" b="1" dirty="0">
                <a:hlinkClick r:id="rId5"/>
              </a:rPr>
              <a:t>Capela em ruínas da Quinta do </a:t>
            </a:r>
            <a:r>
              <a:rPr lang="pt-PT" b="1" dirty="0" smtClean="0">
                <a:hlinkClick r:id="rId5"/>
              </a:rPr>
              <a:t>Viso</a:t>
            </a:r>
            <a:endParaRPr lang="pt-PT" b="1" dirty="0" smtClean="0"/>
          </a:p>
          <a:p>
            <a:endParaRPr lang="pt-PT" b="1" dirty="0" smtClean="0"/>
          </a:p>
          <a:p>
            <a:endParaRPr lang="pt-PT" dirty="0" smtClean="0"/>
          </a:p>
          <a:p>
            <a:r>
              <a:rPr lang="pt-PT" b="1" dirty="0">
                <a:hlinkClick r:id="rId6"/>
              </a:rPr>
              <a:t>Casa de Ramalde</a:t>
            </a:r>
            <a:r>
              <a:rPr lang="pt-PT" b="1" dirty="0"/>
              <a:t> </a:t>
            </a:r>
            <a:endParaRPr lang="pt-PT" dirty="0" smtClean="0"/>
          </a:p>
          <a:p>
            <a:r>
              <a:rPr lang="pt-PT" b="1" dirty="0" smtClean="0">
                <a:hlinkClick r:id="rId7"/>
              </a:rPr>
              <a:t>Museu </a:t>
            </a:r>
            <a:r>
              <a:rPr lang="pt-PT" b="1" dirty="0">
                <a:hlinkClick r:id="rId7"/>
              </a:rPr>
              <a:t>Nacional de </a:t>
            </a:r>
            <a:r>
              <a:rPr lang="pt-PT" b="1" dirty="0" smtClean="0">
                <a:hlinkClick r:id="rId7"/>
              </a:rPr>
              <a:t>Literatura</a:t>
            </a:r>
            <a:endParaRPr lang="pt-PT" b="1" dirty="0" smtClean="0"/>
          </a:p>
          <a:p>
            <a:endParaRPr lang="pt-PT" b="1" dirty="0" smtClean="0"/>
          </a:p>
          <a:p>
            <a:endParaRPr lang="pt-PT" b="1" dirty="0"/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428596" y="4357694"/>
            <a:ext cx="642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 </a:t>
            </a:r>
            <a:r>
              <a:rPr lang="pt-P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Quinta da Prelada(</a:t>
            </a:r>
            <a:r>
              <a:rPr lang="pt-PT" b="1" dirty="0" smtClean="0"/>
              <a:t>lago</a:t>
            </a:r>
            <a:r>
              <a:rPr lang="pt-PT" b="1" dirty="0"/>
              <a:t>, fontes e escadaria) </a:t>
            </a:r>
            <a:endParaRPr lang="pt-PT" dirty="0" smtClean="0"/>
          </a:p>
          <a:p>
            <a:r>
              <a:rPr lang="pt-PT" b="1" dirty="0" smtClean="0">
                <a:hlinkClick r:id="rId9"/>
              </a:rPr>
              <a:t>  Colégio </a:t>
            </a:r>
            <a:r>
              <a:rPr lang="pt-PT" b="1" dirty="0">
                <a:hlinkClick r:id="rId9"/>
              </a:rPr>
              <a:t>dos Maristas</a:t>
            </a:r>
            <a:r>
              <a:rPr lang="pt-PT" b="1" dirty="0"/>
              <a:t> 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242889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71472" y="357166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latin typeface="Comic Sans MS" pitchFamily="66" charset="0"/>
              </a:rPr>
              <a:t>MAPA ACTUAL</a:t>
            </a:r>
            <a:endParaRPr lang="pt-PT" dirty="0" smtClean="0">
              <a:latin typeface="Comic Sans MS" pitchFamily="66" charset="0"/>
            </a:endParaRPr>
          </a:p>
          <a:p>
            <a:r>
              <a:rPr lang="pt-PT" b="1" dirty="0" smtClean="0">
                <a:latin typeface="Comic Sans MS" pitchFamily="66" charset="0"/>
              </a:rPr>
              <a:t> </a:t>
            </a:r>
            <a:endParaRPr lang="pt-PT" dirty="0" smtClean="0">
              <a:latin typeface="Comic Sans MS" pitchFamily="66" charset="0"/>
            </a:endParaRPr>
          </a:p>
          <a:p>
            <a:r>
              <a:rPr lang="pt-PT" b="1" dirty="0" smtClean="0">
                <a:latin typeface="Comic Sans MS" pitchFamily="66" charset="0"/>
              </a:rPr>
              <a:t> localização no Mapa</a:t>
            </a:r>
            <a:endParaRPr lang="pt-PT" dirty="0" smtClean="0">
              <a:latin typeface="Comic Sans MS" pitchFamily="66" charset="0"/>
            </a:endParaRPr>
          </a:p>
          <a:p>
            <a:r>
              <a:rPr lang="pt-PT" b="1" dirty="0" smtClean="0">
                <a:latin typeface="Comic Sans MS" pitchFamily="66" charset="0"/>
              </a:rPr>
              <a:t> </a:t>
            </a:r>
            <a:endParaRPr lang="pt-PT" dirty="0">
              <a:latin typeface="Comic Sans MS" pitchFamily="66" charset="0"/>
            </a:endParaRPr>
          </a:p>
        </p:txBody>
      </p:sp>
      <p:pic>
        <p:nvPicPr>
          <p:cNvPr id="3" name="Imagem 2" descr="mapa rama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28" y="1643051"/>
            <a:ext cx="8324429" cy="4786346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1714480" y="1571612"/>
            <a:ext cx="4846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lagem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957965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71600" y="0"/>
            <a:ext cx="7772400" cy="857250"/>
          </a:xfrm>
        </p:spPr>
        <p:txBody>
          <a:bodyPr/>
          <a:lstStyle/>
          <a:p>
            <a:pPr algn="ctr"/>
            <a:r>
              <a:rPr lang="pt-PT" dirty="0" smtClean="0"/>
              <a:t>Casa de Ramalde</a:t>
            </a:r>
            <a:endParaRPr lang="pt-PT" dirty="0"/>
          </a:p>
        </p:txBody>
      </p:sp>
      <p:pic>
        <p:nvPicPr>
          <p:cNvPr id="4" name="Imagem 3" descr="Casa-de-Ramalde-Por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657792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ângulo 4"/>
          <p:cNvSpPr/>
          <p:nvPr/>
        </p:nvSpPr>
        <p:spPr>
          <a:xfrm>
            <a:off x="571472" y="5429264"/>
            <a:ext cx="3286148" cy="128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foi solar da família Leite desde a primeira metade do século XVI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5143504" y="5429264"/>
            <a:ext cx="3500462" cy="14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O edifício actual e que remonta ao projecto do século XVIII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nova igreja rama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9" y="1928803"/>
            <a:ext cx="3571899" cy="40776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ângulo 3"/>
          <p:cNvSpPr/>
          <p:nvPr/>
        </p:nvSpPr>
        <p:spPr>
          <a:xfrm>
            <a:off x="5500694" y="285728"/>
            <a:ext cx="19859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Igreja nova de </a:t>
            </a:r>
            <a:r>
              <a:rPr lang="pt-PT" dirty="0"/>
              <a:t>R</a:t>
            </a:r>
            <a:r>
              <a:rPr lang="pt-PT" dirty="0" smtClean="0"/>
              <a:t>amalde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571472" y="214290"/>
            <a:ext cx="17859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Igreja Velha de Ramalde</a:t>
            </a:r>
            <a:endParaRPr lang="pt-PT" dirty="0"/>
          </a:p>
        </p:txBody>
      </p:sp>
      <p:pic>
        <p:nvPicPr>
          <p:cNvPr id="6" name="Imagem 5" descr="5741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3929090" cy="4104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14282" y="500042"/>
            <a:ext cx="6643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 smtClean="0"/>
          </a:p>
          <a:p>
            <a:endParaRPr lang="pt-PT" b="1" dirty="0" smtClean="0"/>
          </a:p>
          <a:p>
            <a:r>
              <a:rPr lang="pt-PT" b="1" dirty="0" smtClean="0"/>
              <a:t>  URBANISMO:</a:t>
            </a:r>
          </a:p>
        </p:txBody>
      </p:sp>
      <p:pic>
        <p:nvPicPr>
          <p:cNvPr id="3" name="Imagem 2" descr="rama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14290"/>
            <a:ext cx="5572164" cy="21431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Imagem 6" descr="1958814_5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14620"/>
            <a:ext cx="3643339" cy="3429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 descr="1958814_1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714620"/>
            <a:ext cx="3857652" cy="3436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ângulo 8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  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0" y="6215082"/>
            <a:ext cx="478631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   Nos Anos Sessenta  absolutamente Rural 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4572000" y="6286520"/>
            <a:ext cx="4214842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 smtClean="0"/>
          </a:p>
          <a:p>
            <a:r>
              <a:rPr lang="pt-PT" dirty="0" smtClean="0"/>
              <a:t>     Designava-se por "ilha",</a:t>
            </a:r>
          </a:p>
          <a:p>
            <a:r>
              <a:rPr lang="pt-PT" dirty="0" smtClean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357165"/>
            <a:ext cx="80724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Abasteciam os </a:t>
            </a:r>
            <a:r>
              <a:rPr lang="pt-PT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Mercados do Anjo</a:t>
            </a:r>
            <a:r>
              <a:rPr lang="pt-PT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, junto aos Clérigos</a:t>
            </a:r>
          </a:p>
          <a:p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pt-P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 descr="Porto,  Mercado do An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5500726" cy="3500462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2643174" y="5357826"/>
            <a:ext cx="300039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Seta para baixo 4"/>
          <p:cNvSpPr/>
          <p:nvPr/>
        </p:nvSpPr>
        <p:spPr>
          <a:xfrm rot="3662379" flipH="1">
            <a:off x="3260816" y="2130091"/>
            <a:ext cx="642942" cy="7858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57158" y="571480"/>
            <a:ext cx="821537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r>
              <a:rPr lang="pt-PT" dirty="0" smtClean="0"/>
              <a:t>No sector primário é praticamente nulo.           Sector  secundário 38,4%</a:t>
            </a:r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r>
              <a:rPr lang="pt-PT" b="1" dirty="0" smtClean="0"/>
              <a:t> </a:t>
            </a:r>
            <a:r>
              <a:rPr lang="pt-PT" dirty="0" smtClean="0"/>
              <a:t> 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            Actualmente, 61,7% sector terciário</a:t>
            </a:r>
          </a:p>
          <a:p>
            <a:r>
              <a:rPr lang="pt-PT" dirty="0" smtClean="0"/>
              <a:t> </a:t>
            </a:r>
          </a:p>
          <a:p>
            <a:r>
              <a:rPr lang="pt-PT" b="1" dirty="0" smtClean="0"/>
              <a:t> </a:t>
            </a:r>
            <a:endParaRPr lang="pt-PT" dirty="0" smtClean="0"/>
          </a:p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3" name="Imagem 2" descr="sector prim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40222"/>
            <a:ext cx="2928958" cy="2231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 descr="secund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14356"/>
            <a:ext cx="3130558" cy="2428892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</p:spPr>
      </p:pic>
      <p:pic>
        <p:nvPicPr>
          <p:cNvPr id="6" name="Imagem 5" descr="criter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643314"/>
            <a:ext cx="2071702" cy="2714644"/>
          </a:xfrm>
          <a:prstGeom prst="rect">
            <a:avLst/>
          </a:prstGeom>
        </p:spPr>
      </p:pic>
      <p:pic>
        <p:nvPicPr>
          <p:cNvPr id="7" name="Imagem 6" descr="criter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71942"/>
            <a:ext cx="3071834" cy="2214578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1357290" y="0"/>
            <a:ext cx="778671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/>
              <a:t>Hoje o número de indivíduos:  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1166</TotalTime>
  <Words>239</Words>
  <Application>Microsoft Office PowerPoint</Application>
  <PresentationFormat>Apresentação no Ecrã (4:3)</PresentationFormat>
  <Paragraphs>159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Fundição</vt:lpstr>
      <vt:lpstr> Actividade Integradora</vt:lpstr>
      <vt:lpstr>Freguesia de Ramalde</vt:lpstr>
      <vt:lpstr>Diapositivo 3</vt:lpstr>
      <vt:lpstr>Diapositivo 4</vt:lpstr>
      <vt:lpstr>Casa de Ramalde</vt:lpstr>
      <vt:lpstr>Diapositivo 6</vt:lpstr>
      <vt:lpstr>Diapositivo 7</vt:lpstr>
      <vt:lpstr>Diapositivo 8</vt:lpstr>
      <vt:lpstr>Hoje o número de indivíduos:  </vt:lpstr>
      <vt:lpstr>ACTUAL</vt:lpstr>
      <vt:lpstr>    ACELERAÇÃO DO  URBANIMO  NA    ACTUALIDADE</vt:lpstr>
      <vt:lpstr>Desvantagens Causados pelo aparecimento do Metro</vt:lpstr>
      <vt:lpstr>   Soluções que tentaram resolver o  problema</vt:lpstr>
      <vt:lpstr>A minha intervenção         </vt:lpstr>
      <vt:lpstr>Diapositivo 15</vt:lpstr>
      <vt:lpstr> Para Visitarem  Ramalde </vt:lpstr>
      <vt:lpstr>Trabalho elaborado por:                                     Paula Rijo  </vt:lpstr>
      <vt:lpstr>Diapositivo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 Integradora</dc:title>
  <dc:creator>Optimus</dc:creator>
  <cp:lastModifiedBy>Optimus</cp:lastModifiedBy>
  <cp:revision>135</cp:revision>
  <dcterms:created xsi:type="dcterms:W3CDTF">2010-02-04T19:11:27Z</dcterms:created>
  <dcterms:modified xsi:type="dcterms:W3CDTF">2010-02-23T14:12:41Z</dcterms:modified>
</cp:coreProperties>
</file>